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19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0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8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String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和</a:t>
            </a:r>
            <a:r>
              <a:rPr lang="en-US" altLang="zh-CN" smtClean="0">
                <a:latin typeface="黑体" panose="02010609060101010101" pitchFamily="2" charset="-122"/>
                <a:ea typeface="黑体" panose="02010609060101010101" pitchFamily="2" charset="-122"/>
              </a:rPr>
              <a:t>Math</a:t>
            </a:r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和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Date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Math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三角函数：正弦、余弦、正切，参数为弧度。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Math.sin();  </a:t>
            </a:r>
            <a:r>
              <a:rPr lang="zh-CN" altLang="en-US" sz="1800" smtClean="0"/>
              <a:t>正弦</a:t>
            </a:r>
            <a:endParaRPr lang="en-US" altLang="zh-CN" sz="1800"/>
          </a:p>
          <a:p>
            <a:pPr algn="l"/>
            <a:r>
              <a:rPr lang="en-US" altLang="zh-CN" sz="1800"/>
              <a:t>	Math.cos(); </a:t>
            </a:r>
            <a:r>
              <a:rPr lang="zh-CN" altLang="en-US" sz="1800" smtClean="0"/>
              <a:t>余弦</a:t>
            </a:r>
            <a:endParaRPr lang="en-US" altLang="zh-CN" sz="1800"/>
          </a:p>
          <a:p>
            <a:pPr algn="l"/>
            <a:r>
              <a:rPr lang="en-US" altLang="zh-CN" sz="1800"/>
              <a:t>	Math.tan(); </a:t>
            </a:r>
            <a:r>
              <a:rPr lang="zh-CN" altLang="en-US" sz="1800"/>
              <a:t>正切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根据角度求弧度：</a:t>
            </a:r>
            <a:r>
              <a:rPr lang="en-US" altLang="zh-CN" sz="1800"/>
              <a:t>var hd = Math.PI / 180 * jd</a:t>
            </a:r>
            <a:r>
              <a:rPr lang="en-US" altLang="zh-CN" sz="1800" smtClean="0"/>
              <a:t>;</a:t>
            </a:r>
            <a:r>
              <a:rPr lang="zh-CN" altLang="en-US" sz="1800" smtClean="0"/>
              <a:t>    </a:t>
            </a:r>
            <a:r>
              <a:rPr lang="zh-CN" altLang="en-US" sz="1100" smtClean="0"/>
              <a:t>（</a:t>
            </a:r>
            <a:r>
              <a:rPr lang="en-US" altLang="zh-CN" sz="1100" smtClean="0"/>
              <a:t>1</a:t>
            </a:r>
            <a:r>
              <a:rPr lang="zh-CN" altLang="en-US" sz="1100" smtClean="0"/>
              <a:t>角度等于多少弧度）</a:t>
            </a:r>
            <a:endParaRPr lang="en-US" altLang="zh-CN" sz="1100"/>
          </a:p>
          <a:p>
            <a:pPr algn="l"/>
            <a:r>
              <a:rPr lang="zh-CN" altLang="en-US" sz="1800"/>
              <a:t>根据弧度求角度：</a:t>
            </a:r>
            <a:r>
              <a:rPr lang="en-US" altLang="zh-CN" sz="1800"/>
              <a:t>var jd = 180 / Math.PI * hd;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400"/>
              <a:t>注：</a:t>
            </a:r>
            <a:r>
              <a:rPr lang="en-US" altLang="zh-CN" sz="1400"/>
              <a:t>1</a:t>
            </a:r>
            <a:r>
              <a:rPr lang="zh-CN" altLang="en-US" sz="1400"/>
              <a:t>弧度的长等于圆的半径的长，把圆等分</a:t>
            </a:r>
            <a:r>
              <a:rPr lang="en-US" altLang="zh-CN" sz="1400"/>
              <a:t>360</a:t>
            </a:r>
            <a:r>
              <a:rPr lang="zh-CN" altLang="en-US" sz="1400"/>
              <a:t>份，每一份为</a:t>
            </a:r>
            <a:r>
              <a:rPr lang="en-US" altLang="zh-CN" sz="1400"/>
              <a:t>1</a:t>
            </a:r>
            <a:r>
              <a:rPr lang="zh-CN" altLang="en-US" sz="1400"/>
              <a:t>角度，所以可以说 </a:t>
            </a:r>
            <a:r>
              <a:rPr lang="en-US" altLang="zh-CN" sz="1400"/>
              <a:t>360*</a:t>
            </a:r>
            <a:r>
              <a:rPr lang="zh-CN" altLang="en-US" sz="1400"/>
              <a:t>角度所对应的弧长 </a:t>
            </a:r>
            <a:r>
              <a:rPr lang="en-US" altLang="zh-CN" sz="1400"/>
              <a:t>= 2 * PI * </a:t>
            </a:r>
            <a:r>
              <a:rPr lang="zh-CN" altLang="en-US" sz="1400"/>
              <a:t>弧度所对应的弧长</a:t>
            </a:r>
            <a:endParaRPr lang="en-US" altLang="zh-CN" sz="1400"/>
          </a:p>
          <a:p>
            <a:pPr algn="l"/>
            <a:r>
              <a:rPr lang="en-US" altLang="zh-CN" sz="1400"/>
              <a:t>         360 * jd = 2 * pi * hd                180 * jd = pi * hd                 1</a:t>
            </a:r>
            <a:r>
              <a:rPr lang="zh-CN" altLang="en-US" sz="1400"/>
              <a:t> * </a:t>
            </a:r>
            <a:r>
              <a:rPr lang="en-US" altLang="zh-CN" sz="1400"/>
              <a:t>jd  = pi * (1 * hd)  / 180              </a:t>
            </a:r>
            <a:r>
              <a:rPr lang="en-US" altLang="zh-CN" sz="1100"/>
              <a:t>1</a:t>
            </a:r>
            <a:r>
              <a:rPr lang="zh-CN" altLang="en-US" sz="1100"/>
              <a:t>角度等于多少弧度</a:t>
            </a:r>
          </a:p>
          <a:p>
            <a:pPr algn="l"/>
            <a:endParaRPr lang="en-US" altLang="zh-CN" sz="1400" smtClean="0"/>
          </a:p>
          <a:p>
            <a:pPr algn="l"/>
            <a:r>
              <a:rPr lang="zh-CN" altLang="en-US" sz="1400" smtClean="0"/>
              <a:t>例：直角三角形中，已知角</a:t>
            </a:r>
            <a:r>
              <a:rPr lang="en-US" altLang="zh-CN" sz="1400" smtClean="0"/>
              <a:t>a</a:t>
            </a:r>
            <a:r>
              <a:rPr lang="zh-CN" altLang="en-US" sz="1400" smtClean="0"/>
              <a:t>的斜边</a:t>
            </a:r>
            <a:r>
              <a:rPr lang="en-US" altLang="zh-CN" sz="1400" smtClean="0"/>
              <a:t>AC</a:t>
            </a:r>
            <a:r>
              <a:rPr lang="zh-CN" altLang="en-US" sz="1400" smtClean="0"/>
              <a:t>值为</a:t>
            </a:r>
            <a:r>
              <a:rPr lang="en-US" altLang="zh-CN" sz="1400" smtClean="0"/>
              <a:t>5</a:t>
            </a:r>
            <a:r>
              <a:rPr lang="zh-CN" altLang="en-US" sz="1400" smtClean="0"/>
              <a:t>，角</a:t>
            </a:r>
            <a:r>
              <a:rPr lang="en-US" altLang="zh-CN" sz="1400" smtClean="0"/>
              <a:t>a</a:t>
            </a:r>
            <a:r>
              <a:rPr lang="zh-CN" altLang="en-US" sz="1400" smtClean="0"/>
              <a:t>的角度值为</a:t>
            </a:r>
            <a:r>
              <a:rPr lang="en-US" altLang="zh-CN" sz="1400" smtClean="0"/>
              <a:t>30</a:t>
            </a:r>
            <a:r>
              <a:rPr lang="zh-CN" altLang="en-US" sz="1400" smtClean="0"/>
              <a:t>度，求角</a:t>
            </a:r>
            <a:r>
              <a:rPr lang="en-US" altLang="zh-CN" sz="1400" smtClean="0"/>
              <a:t>a</a:t>
            </a:r>
            <a:r>
              <a:rPr lang="zh-CN" altLang="en-US" sz="1400" smtClean="0"/>
              <a:t>的对边</a:t>
            </a:r>
            <a:r>
              <a:rPr lang="en-US" altLang="zh-CN" sz="1400" smtClean="0"/>
              <a:t>BC</a:t>
            </a:r>
            <a:r>
              <a:rPr lang="zh-CN" altLang="en-US" sz="1400" smtClean="0"/>
              <a:t>值？</a:t>
            </a:r>
            <a:endParaRPr lang="en-US" altLang="zh-CN" sz="1400" dirty="0"/>
          </a:p>
          <a:p>
            <a:pPr algn="l"/>
            <a:r>
              <a:rPr lang="zh-CN" altLang="en-US" sz="1400" smtClean="0"/>
              <a:t>答：</a:t>
            </a:r>
            <a:r>
              <a:rPr lang="en-US" altLang="zh-CN" sz="1400" smtClean="0"/>
              <a:t>(</a:t>
            </a:r>
            <a:r>
              <a:rPr lang="zh-CN" altLang="en-US" sz="1400" smtClean="0"/>
              <a:t>先把</a:t>
            </a:r>
            <a:r>
              <a:rPr lang="en-US" altLang="zh-CN" sz="1400" smtClean="0"/>
              <a:t>30</a:t>
            </a:r>
            <a:r>
              <a:rPr lang="zh-CN" altLang="en-US" sz="1400" smtClean="0"/>
              <a:t>度转换为弧度</a:t>
            </a:r>
            <a:r>
              <a:rPr lang="en-US" altLang="zh-CN" sz="1400" smtClean="0"/>
              <a:t>)</a:t>
            </a:r>
            <a:r>
              <a:rPr lang="zh-CN" altLang="en-US" sz="1400" smtClean="0"/>
              <a:t>    </a:t>
            </a:r>
            <a:r>
              <a:rPr lang="en-US" altLang="zh-CN" sz="1400" smtClean="0"/>
              <a:t>var hd = Math.PI/180*30;</a:t>
            </a:r>
            <a:r>
              <a:rPr lang="zh-CN" altLang="en-US" sz="1400" smtClean="0"/>
              <a:t>    （根据公式求</a:t>
            </a:r>
            <a:r>
              <a:rPr lang="en-US" altLang="zh-CN" sz="1400" smtClean="0"/>
              <a:t>BC</a:t>
            </a:r>
            <a:r>
              <a:rPr lang="zh-CN" altLang="en-US" sz="1400" smtClean="0"/>
              <a:t>）    </a:t>
            </a:r>
            <a:r>
              <a:rPr lang="en-US" altLang="zh-CN" sz="1400" smtClean="0"/>
              <a:t>Math.sin(hd)=BC/AC		BC = Math.sin(hd)*5</a:t>
            </a:r>
          </a:p>
        </p:txBody>
      </p:sp>
      <p:pic>
        <p:nvPicPr>
          <p:cNvPr id="4" name="Picture 2" descr="C:\Users\wy_win_nb\AppData\Roaming\feiq\RichOle\136685225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50" y="2134779"/>
            <a:ext cx="29146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12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Date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日期对象的创建：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var myDate = new Date();		// </a:t>
            </a:r>
            <a:r>
              <a:rPr lang="zh-CN" altLang="en-US" sz="1800"/>
              <a:t>没有参数时，取当前时间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d2 = new Date("2017/1/3");		// </a:t>
            </a:r>
            <a:r>
              <a:rPr lang="zh-CN" altLang="en-US" sz="1800"/>
              <a:t>可以仅写 年月日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d2 = new Date("2017/1/3 8:1:1");	// </a:t>
            </a:r>
            <a:r>
              <a:rPr lang="zh-CN" altLang="en-US" sz="1800"/>
              <a:t>可以完整的写 年月日 时分秒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d2 = new Date(2017, 0, 3, 8, 10, 5);	// </a:t>
            </a:r>
            <a:r>
              <a:rPr lang="zh-CN" altLang="en-US" sz="1800"/>
              <a:t>月份为</a:t>
            </a:r>
            <a:r>
              <a:rPr lang="en-US" altLang="zh-CN" sz="1800"/>
              <a:t>0-11</a:t>
            </a:r>
            <a:r>
              <a:rPr lang="zh-CN" altLang="en-US" sz="1800"/>
              <a:t>，所以当设置</a:t>
            </a:r>
            <a:r>
              <a:rPr lang="en-US" altLang="zh-CN" sz="1800"/>
              <a:t>0</a:t>
            </a:r>
            <a:r>
              <a:rPr lang="zh-CN" altLang="en-US" sz="1800"/>
              <a:t>时，表示</a:t>
            </a:r>
            <a:r>
              <a:rPr lang="en-US" altLang="zh-CN" sz="1800"/>
              <a:t>1</a:t>
            </a:r>
            <a:r>
              <a:rPr lang="zh-CN" altLang="en-US" sz="1800"/>
              <a:t>月份</a:t>
            </a:r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8103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Date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>
              <a:lnSpc>
                <a:spcPts val="1100"/>
              </a:lnSpc>
            </a:pPr>
            <a:r>
              <a:rPr lang="en-US" altLang="zh-CN" sz="1600"/>
              <a:t>getFullYear()		</a:t>
            </a:r>
            <a:r>
              <a:rPr lang="zh-CN" altLang="en-US" sz="1600"/>
              <a:t>从 </a:t>
            </a:r>
            <a:r>
              <a:rPr lang="en-US" altLang="zh-CN" sz="1600"/>
              <a:t>Date </a:t>
            </a:r>
            <a:r>
              <a:rPr lang="zh-CN" altLang="en-US" sz="1600"/>
              <a:t>对象以四位数字返回年份。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setFullYear()		</a:t>
            </a:r>
            <a:r>
              <a:rPr lang="zh-CN" altLang="en-US" sz="160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对象中的年份（四位数字）。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getMonth()		</a:t>
            </a:r>
            <a:r>
              <a:rPr lang="zh-CN" altLang="en-US" sz="1600"/>
              <a:t>从 </a:t>
            </a:r>
            <a:r>
              <a:rPr lang="en-US" altLang="zh-CN" sz="1600"/>
              <a:t>Date </a:t>
            </a:r>
            <a:r>
              <a:rPr lang="zh-CN" altLang="en-US" sz="1600"/>
              <a:t>对象返回月份 </a:t>
            </a:r>
            <a:r>
              <a:rPr lang="en-US" altLang="zh-CN" sz="1600"/>
              <a:t>(0 ~ 11)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setMonth()		</a:t>
            </a:r>
            <a:r>
              <a:rPr lang="zh-CN" altLang="en-US" sz="160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对象中月份 </a:t>
            </a:r>
            <a:r>
              <a:rPr lang="en-US" altLang="zh-CN" sz="1600"/>
              <a:t>(0 ~ 11)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getDate()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从 </a:t>
            </a:r>
            <a:r>
              <a:rPr lang="en-US" altLang="zh-CN" sz="1600"/>
              <a:t>Date </a:t>
            </a:r>
            <a:r>
              <a:rPr lang="zh-CN" altLang="en-US" sz="1600"/>
              <a:t>对象返回一个月中的某一天 </a:t>
            </a:r>
            <a:r>
              <a:rPr lang="en-US" altLang="zh-CN" sz="1600"/>
              <a:t>(1 ~ 31)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setDate()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对象中月的某一天 </a:t>
            </a:r>
            <a:r>
              <a:rPr lang="en-US" altLang="zh-CN" sz="1600"/>
              <a:t>(1 ~ 31)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getHours()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返回 </a:t>
            </a:r>
            <a:r>
              <a:rPr lang="en-US" altLang="zh-CN" sz="1600"/>
              <a:t>Date </a:t>
            </a:r>
            <a:r>
              <a:rPr lang="zh-CN" altLang="en-US" sz="1600"/>
              <a:t>对象的小时 </a:t>
            </a:r>
            <a:r>
              <a:rPr lang="en-US" altLang="zh-CN" sz="1600"/>
              <a:t>(0 ~ 23)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setHours()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对象中的小时 </a:t>
            </a:r>
            <a:r>
              <a:rPr lang="en-US" altLang="zh-CN" sz="1600"/>
              <a:t>(0 ~ 23)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getMinutes()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返回 </a:t>
            </a:r>
            <a:r>
              <a:rPr lang="en-US" altLang="zh-CN" sz="1600"/>
              <a:t>Date </a:t>
            </a:r>
            <a:r>
              <a:rPr lang="zh-CN" altLang="en-US" sz="1600"/>
              <a:t>对象的分钟 </a:t>
            </a:r>
            <a:r>
              <a:rPr lang="en-US" altLang="zh-CN" sz="1600"/>
              <a:t>(0 ~ 59)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setMinutes()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对象中的分钟 </a:t>
            </a:r>
            <a:r>
              <a:rPr lang="en-US" altLang="zh-CN" sz="1600"/>
              <a:t>(0 ~ 59)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getSeconds()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返回 </a:t>
            </a:r>
            <a:r>
              <a:rPr lang="en-US" altLang="zh-CN" sz="1600"/>
              <a:t>Date </a:t>
            </a:r>
            <a:r>
              <a:rPr lang="zh-CN" altLang="en-US" sz="1600"/>
              <a:t>对象的秒数 </a:t>
            </a:r>
            <a:r>
              <a:rPr lang="en-US" altLang="zh-CN" sz="1600"/>
              <a:t>(0 ~ 59)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setSeconds()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对象中的秒钟 </a:t>
            </a:r>
            <a:r>
              <a:rPr lang="en-US" altLang="zh-CN" sz="1600"/>
              <a:t>(0 ~ 59)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getMilliseconds()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返回 </a:t>
            </a:r>
            <a:r>
              <a:rPr lang="en-US" altLang="zh-CN" sz="1600"/>
              <a:t>Date </a:t>
            </a:r>
            <a:r>
              <a:rPr lang="zh-CN" altLang="en-US" sz="1600"/>
              <a:t>对象的毫秒</a:t>
            </a:r>
            <a:r>
              <a:rPr lang="en-US" altLang="zh-CN" sz="1600"/>
              <a:t>(0 ~ 999)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setMilliseconds()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设置 </a:t>
            </a:r>
            <a:r>
              <a:rPr lang="en-US" altLang="zh-CN" sz="1600"/>
              <a:t>Date </a:t>
            </a:r>
            <a:r>
              <a:rPr lang="zh-CN" altLang="en-US" sz="1600"/>
              <a:t>对象中的毫秒 </a:t>
            </a:r>
            <a:r>
              <a:rPr lang="en-US" altLang="zh-CN" sz="1600"/>
              <a:t>(0 ~ 999)</a:t>
            </a:r>
            <a:r>
              <a:rPr lang="zh-CN" altLang="en-US" sz="1600"/>
              <a:t>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getTime()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返回 </a:t>
            </a:r>
            <a:r>
              <a:rPr lang="en-US" altLang="zh-CN" sz="1600"/>
              <a:t>1970 </a:t>
            </a:r>
            <a:r>
              <a:rPr lang="zh-CN" altLang="en-US" sz="1600"/>
              <a:t>年 </a:t>
            </a:r>
            <a:r>
              <a:rPr lang="en-US" altLang="zh-CN" sz="1600"/>
              <a:t>1 </a:t>
            </a:r>
            <a:r>
              <a:rPr lang="zh-CN" altLang="en-US" sz="1600"/>
              <a:t>月 </a:t>
            </a:r>
            <a:r>
              <a:rPr lang="en-US" altLang="zh-CN" sz="1600"/>
              <a:t>1 </a:t>
            </a:r>
            <a:r>
              <a:rPr lang="zh-CN" altLang="en-US" sz="1600"/>
              <a:t>日至今的毫秒数。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setTime()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以</a:t>
            </a:r>
            <a:r>
              <a:rPr lang="zh-CN" altLang="en-US" sz="1600"/>
              <a:t>毫秒设置 </a:t>
            </a:r>
            <a:r>
              <a:rPr lang="en-US" altLang="zh-CN" sz="1600"/>
              <a:t>Date </a:t>
            </a:r>
            <a:r>
              <a:rPr lang="zh-CN" altLang="en-US" sz="1600"/>
              <a:t>对象。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Date.parse("1970/1/1 8:0:0")	</a:t>
            </a:r>
            <a:r>
              <a:rPr lang="zh-CN" altLang="en-US" sz="1600"/>
              <a:t>返回</a:t>
            </a:r>
            <a:r>
              <a:rPr lang="en-US" altLang="zh-CN" sz="1600"/>
              <a:t>1970</a:t>
            </a:r>
            <a:r>
              <a:rPr lang="zh-CN" altLang="en-US" sz="1600"/>
              <a:t>年</a:t>
            </a:r>
            <a:r>
              <a:rPr lang="en-US" altLang="zh-CN" sz="1600"/>
              <a:t>1</a:t>
            </a:r>
            <a:r>
              <a:rPr lang="zh-CN" altLang="en-US" sz="1600"/>
              <a:t>月</a:t>
            </a:r>
            <a:r>
              <a:rPr lang="en-US" altLang="zh-CN" sz="1600"/>
              <a:t>1</a:t>
            </a:r>
            <a:r>
              <a:rPr lang="zh-CN" altLang="en-US" sz="1600"/>
              <a:t>日到指定日期（字符串）的毫秒数。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getDay()		</a:t>
            </a:r>
            <a:r>
              <a:rPr lang="en-US" altLang="zh-CN" sz="1600" smtClean="0"/>
              <a:t>	</a:t>
            </a:r>
            <a:r>
              <a:rPr lang="zh-CN" altLang="en-US" sz="1600" smtClean="0"/>
              <a:t>从 </a:t>
            </a:r>
            <a:r>
              <a:rPr lang="en-US" altLang="zh-CN" sz="1600"/>
              <a:t>Date </a:t>
            </a:r>
            <a:r>
              <a:rPr lang="zh-CN" altLang="en-US" sz="1600"/>
              <a:t>对象返回一周中的某一天 </a:t>
            </a:r>
            <a:r>
              <a:rPr lang="en-US" altLang="zh-CN" sz="1600"/>
              <a:t>(0 ~ 6) 0</a:t>
            </a:r>
            <a:r>
              <a:rPr lang="zh-CN" altLang="en-US" sz="1600"/>
              <a:t>指周日。</a:t>
            </a:r>
          </a:p>
          <a:p>
            <a:pPr algn="l">
              <a:lnSpc>
                <a:spcPts val="1100"/>
              </a:lnSpc>
            </a:pPr>
            <a:r>
              <a:rPr lang="en-US" altLang="zh-CN" sz="1600"/>
              <a:t>toUTCString()	</a:t>
            </a:r>
            <a:r>
              <a:rPr lang="en-US" altLang="zh-CN" sz="1600" smtClean="0"/>
              <a:t>	</a:t>
            </a:r>
            <a:r>
              <a:rPr lang="zh-CN" altLang="en-US" sz="1600" smtClean="0"/>
              <a:t>根据</a:t>
            </a:r>
            <a:r>
              <a:rPr lang="zh-CN" altLang="en-US" sz="1600"/>
              <a:t>世界时，把 </a:t>
            </a:r>
            <a:r>
              <a:rPr lang="en-US" altLang="zh-CN" sz="1600"/>
              <a:t>Date </a:t>
            </a:r>
            <a:r>
              <a:rPr lang="zh-CN" altLang="en-US" sz="1600"/>
              <a:t>对象转换为字符串。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536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Date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日期</a:t>
            </a:r>
            <a:r>
              <a:rPr lang="zh-CN" altLang="en-US" sz="1800" smtClean="0"/>
              <a:t>对象下的方法：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	toGMTString()	</a:t>
            </a:r>
            <a:r>
              <a:rPr lang="zh-CN" altLang="en-US" sz="1800" smtClean="0"/>
              <a:t>（旧标准）格林尼治时间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	toUTCString()	</a:t>
            </a:r>
            <a:r>
              <a:rPr lang="zh-CN" altLang="en-US" sz="1800" smtClean="0"/>
              <a:t>（新标准）世界统一时、协调世界时</a:t>
            </a:r>
            <a:endParaRPr lang="en-US" altLang="zh-CN" sz="1800" smtClean="0"/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	toISOString()	</a:t>
            </a:r>
            <a:r>
              <a:rPr lang="zh-CN" altLang="en-US" sz="1800" smtClean="0"/>
              <a:t>使用标准格式显示</a:t>
            </a:r>
            <a:r>
              <a:rPr lang="en-US" altLang="zh-CN" sz="1800" smtClean="0"/>
              <a:t>date</a:t>
            </a:r>
          </a:p>
          <a:p>
            <a:pPr algn="l"/>
            <a:endParaRPr lang="en-US" altLang="zh-CN" sz="1800"/>
          </a:p>
          <a:p>
            <a:pPr algn="l"/>
            <a:r>
              <a:rPr lang="en-US" altLang="zh-CN" sz="1800" smtClean="0"/>
              <a:t>	</a:t>
            </a:r>
            <a:r>
              <a:rPr lang="zh-CN" altLang="en-US" sz="1800" smtClean="0"/>
              <a:t>注意：中国属于东八区，所以有</a:t>
            </a:r>
            <a:r>
              <a:rPr lang="en-US" altLang="zh-CN" sz="1800" smtClean="0"/>
              <a:t>8</a:t>
            </a:r>
            <a:r>
              <a:rPr lang="zh-CN" altLang="en-US" sz="1800" smtClean="0"/>
              <a:t>小时时差。</a:t>
            </a:r>
            <a:endParaRPr lang="zh-CN" altLang="en-US" sz="1800" dirty="0"/>
          </a:p>
        </p:txBody>
      </p:sp>
      <p:pic>
        <p:nvPicPr>
          <p:cNvPr id="4" name="Picture 2" descr="C:\Users\wy_win_nb\AppData\Roaming\feiq\RichOle\359972497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23" y="1114742"/>
            <a:ext cx="264795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15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ECMAScript</a:t>
            </a:r>
            <a:r>
              <a:rPr lang="zh-CN" altLang="en-US" sz="4000" smtClean="0"/>
              <a:t>对象类型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一般来说，可以创建并使用的对象有三种：本地对象、内置对象和宿主对象。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本地对象：独立于宿主环境的 </a:t>
            </a:r>
            <a:r>
              <a:rPr lang="en-US" altLang="zh-CN" sz="1800"/>
              <a:t>ECMAScript </a:t>
            </a:r>
            <a:r>
              <a:rPr lang="zh-CN" altLang="en-US" sz="1800"/>
              <a:t>实现提供的对象。简单来说，本地对象就是 </a:t>
            </a:r>
            <a:r>
              <a:rPr lang="en-US" altLang="zh-CN" sz="1800"/>
              <a:t>ECMA-262 </a:t>
            </a:r>
            <a:r>
              <a:rPr lang="zh-CN" altLang="en-US" sz="1800"/>
              <a:t>定义的类（引用类型）。</a:t>
            </a:r>
            <a:r>
              <a:rPr lang="zh-CN" altLang="en-US" sz="1400"/>
              <a:t>它们包括：</a:t>
            </a:r>
            <a:r>
              <a:rPr lang="en-US" altLang="zh-CN" sz="1400"/>
              <a:t>Object</a:t>
            </a:r>
            <a:r>
              <a:rPr lang="zh-CN" altLang="en-US" sz="1400"/>
              <a:t>、</a:t>
            </a:r>
            <a:r>
              <a:rPr lang="en-US" altLang="zh-CN" sz="1400"/>
              <a:t>Function</a:t>
            </a:r>
            <a:r>
              <a:rPr lang="zh-CN" altLang="en-US" sz="1400"/>
              <a:t>、</a:t>
            </a:r>
            <a:r>
              <a:rPr lang="en-US" altLang="zh-CN" sz="1400"/>
              <a:t>Array</a:t>
            </a:r>
            <a:r>
              <a:rPr lang="zh-CN" altLang="en-US" sz="1400"/>
              <a:t>、</a:t>
            </a:r>
            <a:r>
              <a:rPr lang="en-US" altLang="zh-CN" sz="1400"/>
              <a:t>String</a:t>
            </a:r>
            <a:r>
              <a:rPr lang="zh-CN" altLang="en-US" sz="1400"/>
              <a:t>、</a:t>
            </a:r>
            <a:r>
              <a:rPr lang="en-US" altLang="zh-CN" sz="1400"/>
              <a:t>Boolean</a:t>
            </a:r>
            <a:r>
              <a:rPr lang="zh-CN" altLang="en-US" sz="1400"/>
              <a:t>、</a:t>
            </a:r>
            <a:r>
              <a:rPr lang="en-US" altLang="zh-CN" sz="1400"/>
              <a:t>Number</a:t>
            </a:r>
            <a:r>
              <a:rPr lang="zh-CN" altLang="en-US" sz="1400"/>
              <a:t>、</a:t>
            </a:r>
            <a:r>
              <a:rPr lang="en-US" altLang="zh-CN" sz="1400"/>
              <a:t>Date</a:t>
            </a:r>
            <a:r>
              <a:rPr lang="zh-CN" altLang="en-US" sz="1400"/>
              <a:t>、</a:t>
            </a:r>
            <a:r>
              <a:rPr lang="en-US" altLang="zh-CN" sz="1400"/>
              <a:t>RegExp</a:t>
            </a:r>
            <a:r>
              <a:rPr lang="zh-CN" altLang="en-US" sz="1400"/>
              <a:t>、</a:t>
            </a:r>
            <a:r>
              <a:rPr lang="en-US" altLang="zh-CN" sz="1400"/>
              <a:t>Error</a:t>
            </a:r>
            <a:r>
              <a:rPr lang="zh-CN" altLang="en-US" sz="1400"/>
              <a:t>、</a:t>
            </a:r>
            <a:r>
              <a:rPr lang="en-US" altLang="zh-CN" sz="1400"/>
              <a:t>EvalError</a:t>
            </a:r>
            <a:r>
              <a:rPr lang="zh-CN" altLang="en-US" sz="1400"/>
              <a:t>、</a:t>
            </a:r>
            <a:r>
              <a:rPr lang="en-US" altLang="zh-CN" sz="1400"/>
              <a:t>RangeError</a:t>
            </a:r>
            <a:r>
              <a:rPr lang="zh-CN" altLang="en-US" sz="1400"/>
              <a:t>、</a:t>
            </a:r>
            <a:r>
              <a:rPr lang="en-US" altLang="zh-CN" sz="1400"/>
              <a:t>ReferenceError</a:t>
            </a:r>
            <a:r>
              <a:rPr lang="zh-CN" altLang="en-US" sz="1400"/>
              <a:t>、</a:t>
            </a:r>
            <a:r>
              <a:rPr lang="en-US" altLang="zh-CN" sz="1400"/>
              <a:t>SyntaxError</a:t>
            </a:r>
            <a:r>
              <a:rPr lang="zh-CN" altLang="en-US" sz="1400"/>
              <a:t>、</a:t>
            </a:r>
            <a:r>
              <a:rPr lang="en-US" altLang="zh-CN" sz="1400"/>
              <a:t>TypeError</a:t>
            </a:r>
            <a:r>
              <a:rPr lang="zh-CN" altLang="en-US" sz="1400"/>
              <a:t>、</a:t>
            </a:r>
            <a:r>
              <a:rPr lang="en-US" altLang="zh-CN" sz="1400"/>
              <a:t>URIError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内置对象：由</a:t>
            </a:r>
            <a:r>
              <a:rPr lang="en-US" altLang="zh-CN" sz="1800"/>
              <a:t>ECMAScript</a:t>
            </a:r>
            <a:r>
              <a:rPr lang="zh-CN" altLang="en-US" sz="1800"/>
              <a:t>实现提供的、独立于宿主环境的所有对象，在</a:t>
            </a:r>
            <a:r>
              <a:rPr lang="en-US" altLang="zh-CN" sz="1800"/>
              <a:t>ECMAScript</a:t>
            </a:r>
            <a:r>
              <a:rPr lang="zh-CN" altLang="en-US" sz="1800"/>
              <a:t>程序开始执行时出现。这意味着开发者不必明确实例化内置对象，它已被实例化了。</a:t>
            </a:r>
            <a:r>
              <a:rPr lang="en-US" altLang="zh-CN" sz="1800"/>
              <a:t>ECMA-262</a:t>
            </a:r>
            <a:r>
              <a:rPr lang="zh-CN" altLang="en-US" sz="1800"/>
              <a:t>只定义了两个内置对象，即 </a:t>
            </a:r>
            <a:r>
              <a:rPr lang="en-US" altLang="zh-CN" sz="1800"/>
              <a:t>Global </a:t>
            </a:r>
            <a:r>
              <a:rPr lang="zh-CN" altLang="en-US" sz="1800"/>
              <a:t>和 </a:t>
            </a:r>
            <a:r>
              <a:rPr lang="en-US" altLang="zh-CN" sz="1800"/>
              <a:t>Math </a:t>
            </a:r>
            <a:r>
              <a:rPr lang="zh-CN" altLang="en-US" sz="1800"/>
              <a:t>，它们也是本地对象，根据定义，每个内置对象都是本地对象。</a:t>
            </a:r>
            <a:endParaRPr lang="en-US" altLang="zh-CN" sz="1800"/>
          </a:p>
          <a:p>
            <a:pPr algn="l"/>
            <a:r>
              <a:rPr lang="en-US" altLang="zh-CN" sz="1800"/>
              <a:t>Global</a:t>
            </a:r>
            <a:r>
              <a:rPr lang="zh-CN" altLang="en-US" sz="1800"/>
              <a:t> 全局对象：</a:t>
            </a:r>
            <a:endParaRPr lang="en-US" altLang="zh-CN" sz="1800"/>
          </a:p>
          <a:p>
            <a:pPr algn="l"/>
            <a:r>
              <a:rPr lang="en-US" altLang="zh-CN" sz="1800"/>
              <a:t>	</a:t>
            </a:r>
            <a:r>
              <a:rPr lang="zh-CN" altLang="en-US" sz="1400"/>
              <a:t>函数：</a:t>
            </a:r>
            <a:r>
              <a:rPr lang="en-US" altLang="zh-CN" sz="1400"/>
              <a:t>decodeURI()</a:t>
            </a:r>
            <a:r>
              <a:rPr lang="zh-CN" altLang="en-US" sz="1400"/>
              <a:t>、</a:t>
            </a:r>
            <a:r>
              <a:rPr lang="en-US" altLang="zh-CN" sz="1400"/>
              <a:t>encodeURI()</a:t>
            </a:r>
            <a:r>
              <a:rPr lang="zh-CN" altLang="en-US" sz="1400"/>
              <a:t>、</a:t>
            </a:r>
            <a:r>
              <a:rPr lang="en-US" altLang="zh-CN" sz="1400"/>
              <a:t>decodeURIComponent()</a:t>
            </a:r>
            <a:r>
              <a:rPr lang="zh-CN" altLang="en-US" sz="1400"/>
              <a:t>、</a:t>
            </a:r>
            <a:r>
              <a:rPr lang="en-US" altLang="zh-CN" sz="1400"/>
              <a:t>encodeURIComponent()</a:t>
            </a:r>
            <a:r>
              <a:rPr lang="zh-CN" altLang="en-US" sz="1400"/>
              <a:t>、</a:t>
            </a:r>
            <a:r>
              <a:rPr lang="en-US" altLang="zh-CN" sz="1400"/>
              <a:t>escape()</a:t>
            </a:r>
            <a:r>
              <a:rPr lang="zh-CN" altLang="en-US" sz="1400"/>
              <a:t>、</a:t>
            </a:r>
            <a:r>
              <a:rPr lang="en-US" altLang="zh-CN" sz="1400"/>
              <a:t>unescape()</a:t>
            </a:r>
            <a:r>
              <a:rPr lang="zh-CN" altLang="en-US" sz="1400" smtClean="0"/>
              <a:t>、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	eval</a:t>
            </a:r>
            <a:r>
              <a:rPr lang="en-US" altLang="zh-CN" sz="1400"/>
              <a:t>()</a:t>
            </a:r>
            <a:r>
              <a:rPr lang="zh-CN" altLang="en-US" sz="1400"/>
              <a:t>、</a:t>
            </a:r>
            <a:r>
              <a:rPr lang="en-US" altLang="zh-CN" sz="1400"/>
              <a:t>isFinite()</a:t>
            </a:r>
            <a:r>
              <a:rPr lang="zh-CN" altLang="en-US" sz="1400"/>
              <a:t>、</a:t>
            </a:r>
            <a:r>
              <a:rPr lang="en-US" altLang="zh-CN" sz="1400"/>
              <a:t>isNaN()</a:t>
            </a:r>
            <a:r>
              <a:rPr lang="zh-CN" altLang="en-US" sz="1400"/>
              <a:t>、</a:t>
            </a:r>
            <a:r>
              <a:rPr lang="en-US" altLang="zh-CN" sz="1400"/>
              <a:t>Number()</a:t>
            </a:r>
            <a:r>
              <a:rPr lang="zh-CN" altLang="en-US" sz="1400"/>
              <a:t>、</a:t>
            </a:r>
            <a:r>
              <a:rPr lang="en-US" altLang="zh-CN" sz="1400"/>
              <a:t>parseFloat()</a:t>
            </a:r>
            <a:r>
              <a:rPr lang="zh-CN" altLang="en-US" sz="1400"/>
              <a:t>、</a:t>
            </a:r>
            <a:r>
              <a:rPr lang="en-US" altLang="zh-CN" sz="1400"/>
              <a:t>parseInt()</a:t>
            </a:r>
            <a:r>
              <a:rPr lang="zh-CN" altLang="en-US" sz="1400"/>
              <a:t>、</a:t>
            </a:r>
            <a:r>
              <a:rPr lang="en-US" altLang="zh-CN" sz="1400"/>
              <a:t>String()</a:t>
            </a:r>
          </a:p>
          <a:p>
            <a:pPr algn="l"/>
            <a:r>
              <a:rPr lang="en-US" altLang="zh-CN" sz="1400"/>
              <a:t>	</a:t>
            </a:r>
            <a:r>
              <a:rPr lang="zh-CN" altLang="en-US" sz="1400"/>
              <a:t>属性：</a:t>
            </a:r>
            <a:r>
              <a:rPr lang="en-US" altLang="zh-CN" sz="1400"/>
              <a:t>Infinity</a:t>
            </a:r>
            <a:r>
              <a:rPr lang="zh-CN" altLang="en-US" sz="1400"/>
              <a:t>、</a:t>
            </a:r>
            <a:r>
              <a:rPr lang="en-US" altLang="zh-CN" sz="1400"/>
              <a:t>NaN</a:t>
            </a:r>
            <a:r>
              <a:rPr lang="zh-CN" altLang="en-US" sz="1400"/>
              <a:t>、</a:t>
            </a:r>
            <a:r>
              <a:rPr lang="en-US" altLang="zh-CN" sz="1400"/>
              <a:t>undefined</a:t>
            </a:r>
            <a:r>
              <a:rPr lang="zh-CN" altLang="en-US" sz="1400"/>
              <a:t>、</a:t>
            </a:r>
            <a:r>
              <a:rPr lang="en-US" altLang="zh-CN" sz="1400"/>
              <a:t>java</a:t>
            </a:r>
            <a:r>
              <a:rPr lang="zh-CN" altLang="en-US" sz="1400"/>
              <a:t>、</a:t>
            </a:r>
            <a:r>
              <a:rPr lang="en-US" altLang="zh-CN" sz="1400"/>
              <a:t>Packages</a:t>
            </a:r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宿主对象：所有非本地对象都是宿主对象，即由 </a:t>
            </a:r>
            <a:r>
              <a:rPr lang="en-US" altLang="zh-CN" sz="1800"/>
              <a:t>ECMAScript </a:t>
            </a:r>
            <a:r>
              <a:rPr lang="zh-CN" altLang="en-US" sz="1800"/>
              <a:t>实现的宿主环境提供的对象。所有 </a:t>
            </a:r>
            <a:r>
              <a:rPr lang="en-US" altLang="zh-CN" sz="1800"/>
              <a:t>BOM </a:t>
            </a:r>
            <a:r>
              <a:rPr lang="zh-CN" altLang="en-US" sz="1800"/>
              <a:t>和 </a:t>
            </a:r>
            <a:r>
              <a:rPr lang="en-US" altLang="zh-CN" sz="1800"/>
              <a:t>DOM </a:t>
            </a:r>
            <a:r>
              <a:rPr lang="zh-CN" altLang="en-US" sz="1800"/>
              <a:t>对象都是宿主对象。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4731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求年积日，输入一个日期，是这一年的第多少天      </a:t>
            </a:r>
            <a:r>
              <a:rPr lang="en-US" altLang="zh-CN" sz="1400"/>
              <a:t>dayOfYear( date </a:t>
            </a:r>
            <a:r>
              <a:rPr lang="en-US" altLang="zh-CN" sz="1400" smtClean="0"/>
              <a:t>)</a:t>
            </a:r>
          </a:p>
          <a:p>
            <a:pPr algn="l"/>
            <a:endParaRPr lang="en-US" altLang="zh-CN" sz="1400"/>
          </a:p>
          <a:p>
            <a:pPr algn="l"/>
            <a:r>
              <a:rPr lang="zh-CN" altLang="en-US" sz="1400" smtClean="0"/>
              <a:t>思路：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1</a:t>
            </a:r>
            <a:r>
              <a:rPr lang="zh-CN" altLang="en-US" sz="1400" smtClean="0"/>
              <a:t>，</a:t>
            </a:r>
            <a:r>
              <a:rPr lang="en-US" altLang="zh-CN" sz="1400" smtClean="0"/>
              <a:t>html</a:t>
            </a:r>
            <a:r>
              <a:rPr lang="zh-CN" altLang="en-US" sz="1400" smtClean="0"/>
              <a:t>中有</a:t>
            </a:r>
            <a:r>
              <a:rPr lang="en-US" altLang="zh-CN" sz="1400" smtClean="0"/>
              <a:t>3</a:t>
            </a:r>
            <a:r>
              <a:rPr lang="zh-CN" altLang="en-US" sz="1400" smtClean="0"/>
              <a:t>个</a:t>
            </a:r>
            <a:r>
              <a:rPr lang="en-US" altLang="zh-CN" sz="1400" smtClean="0"/>
              <a:t>input</a:t>
            </a:r>
            <a:r>
              <a:rPr lang="zh-CN" altLang="en-US" sz="1400" smtClean="0"/>
              <a:t>，分别对应年、月、日，有一个按钮，点击此按钮，显示这个日期是这一年的第多少天。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2</a:t>
            </a:r>
            <a:r>
              <a:rPr lang="zh-CN" altLang="en-US" sz="1400" smtClean="0"/>
              <a:t>，根据输入的年份，求这年</a:t>
            </a:r>
            <a:r>
              <a:rPr lang="en-US" altLang="zh-CN" sz="1400" smtClean="0"/>
              <a:t>1</a:t>
            </a:r>
            <a:r>
              <a:rPr lang="zh-CN" altLang="en-US" sz="1400" smtClean="0"/>
              <a:t>月</a:t>
            </a:r>
            <a:r>
              <a:rPr lang="en-US" altLang="zh-CN" sz="1400" smtClean="0"/>
              <a:t>1</a:t>
            </a:r>
            <a:r>
              <a:rPr lang="zh-CN" altLang="en-US" sz="1400" smtClean="0"/>
              <a:t>日到</a:t>
            </a:r>
            <a:r>
              <a:rPr lang="en-US" altLang="zh-CN" sz="1400" smtClean="0"/>
              <a:t>1970</a:t>
            </a:r>
            <a:r>
              <a:rPr lang="zh-CN" altLang="en-US" sz="1400" smtClean="0"/>
              <a:t>年</a:t>
            </a:r>
            <a:r>
              <a:rPr lang="en-US" altLang="zh-CN" sz="1400" smtClean="0"/>
              <a:t>1</a:t>
            </a:r>
            <a:r>
              <a:rPr lang="zh-CN" altLang="en-US" sz="1400" smtClean="0"/>
              <a:t>月</a:t>
            </a:r>
            <a:r>
              <a:rPr lang="en-US" altLang="zh-CN" sz="1400" smtClean="0"/>
              <a:t>1</a:t>
            </a:r>
            <a:r>
              <a:rPr lang="zh-CN" altLang="en-US" sz="1400" smtClean="0"/>
              <a:t>日的毫秒数，比如 </a:t>
            </a:r>
            <a:r>
              <a:rPr lang="en-US" altLang="zh-CN" sz="1400" smtClean="0"/>
              <a:t>new Date(input1.value, 0, 0).getTime()</a:t>
            </a:r>
            <a:r>
              <a:rPr lang="zh-CN" altLang="en-US" sz="1400" smtClean="0"/>
              <a:t>。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3</a:t>
            </a:r>
            <a:r>
              <a:rPr lang="zh-CN" altLang="en-US" sz="1400" smtClean="0"/>
              <a:t>，根据输入的年月日，求这个日期到</a:t>
            </a:r>
            <a:r>
              <a:rPr lang="en-US" altLang="zh-CN" sz="1400" smtClean="0"/>
              <a:t>1970</a:t>
            </a:r>
            <a:r>
              <a:rPr lang="zh-CN" altLang="en-US" sz="1400" smtClean="0"/>
              <a:t>年</a:t>
            </a:r>
            <a:r>
              <a:rPr lang="en-US" altLang="zh-CN" sz="1400" smtClean="0"/>
              <a:t>1</a:t>
            </a:r>
            <a:r>
              <a:rPr lang="zh-CN" altLang="en-US" sz="1400" smtClean="0"/>
              <a:t>月</a:t>
            </a:r>
            <a:r>
              <a:rPr lang="en-US" altLang="zh-CN" sz="1400" smtClean="0"/>
              <a:t>1</a:t>
            </a:r>
            <a:r>
              <a:rPr lang="zh-CN" altLang="en-US" sz="1400" smtClean="0"/>
              <a:t>日的毫秒数。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4</a:t>
            </a:r>
            <a:r>
              <a:rPr lang="zh-CN" altLang="en-US" sz="1400" smtClean="0"/>
              <a:t>，两个毫秒数相减，即为差值，注意这时单位为毫秒，需要转换为天即可。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88806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smtClean="0"/>
              <a:t>输入框：密码强度提示。</a:t>
            </a:r>
            <a:endParaRPr lang="en-US" altLang="zh-CN" sz="1400"/>
          </a:p>
          <a:p>
            <a:pPr algn="l"/>
            <a:r>
              <a:rPr lang="zh-CN" altLang="en-US" sz="1400" smtClean="0"/>
              <a:t>要求：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1</a:t>
            </a:r>
            <a:r>
              <a:rPr lang="zh-CN" altLang="en-US" sz="1400" smtClean="0"/>
              <a:t>，</a:t>
            </a:r>
            <a:r>
              <a:rPr lang="en-US" altLang="zh-CN" sz="1400" smtClean="0"/>
              <a:t>html</a:t>
            </a:r>
            <a:r>
              <a:rPr lang="zh-CN" altLang="en-US" sz="1400" smtClean="0"/>
              <a:t>中有一个</a:t>
            </a:r>
            <a:r>
              <a:rPr lang="en-US" altLang="zh-CN" sz="1400" smtClean="0"/>
              <a:t>input</a:t>
            </a:r>
            <a:r>
              <a:rPr lang="zh-CN" altLang="en-US" sz="1400" smtClean="0"/>
              <a:t>，给该</a:t>
            </a:r>
            <a:r>
              <a:rPr lang="en-US" altLang="zh-CN" sz="1400" smtClean="0"/>
              <a:t>input</a:t>
            </a:r>
            <a:r>
              <a:rPr lang="zh-CN" altLang="en-US" sz="1400" smtClean="0"/>
              <a:t>绑定</a:t>
            </a:r>
            <a:r>
              <a:rPr lang="en-US" altLang="zh-CN" sz="1400" smtClean="0"/>
              <a:t>onkeyup</a:t>
            </a:r>
            <a:r>
              <a:rPr lang="zh-CN" altLang="en-US" sz="1400" smtClean="0"/>
              <a:t>事件，即每当键盘按下后抬起时，触发一个函数。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2</a:t>
            </a:r>
            <a:r>
              <a:rPr lang="zh-CN" altLang="en-US" sz="1400" smtClean="0"/>
              <a:t>，</a:t>
            </a:r>
            <a:r>
              <a:rPr lang="en-US" altLang="zh-CN" sz="1400" smtClean="0"/>
              <a:t>input</a:t>
            </a:r>
            <a:r>
              <a:rPr lang="zh-CN" altLang="en-US" sz="1400" smtClean="0"/>
              <a:t>旁边有一个</a:t>
            </a:r>
            <a:r>
              <a:rPr lang="en-US" altLang="zh-CN" sz="1400" smtClean="0"/>
              <a:t>table</a:t>
            </a:r>
            <a:r>
              <a:rPr lang="zh-CN" altLang="en-US" sz="1400" smtClean="0"/>
              <a:t>，里面有</a:t>
            </a:r>
            <a:r>
              <a:rPr lang="en-US" altLang="zh-CN" sz="1400" smtClean="0"/>
              <a:t>4</a:t>
            </a:r>
            <a:r>
              <a:rPr lang="zh-CN" altLang="en-US" sz="1400" smtClean="0"/>
              <a:t>个</a:t>
            </a:r>
            <a:r>
              <a:rPr lang="en-US" altLang="zh-CN" sz="1400" smtClean="0"/>
              <a:t>td</a:t>
            </a:r>
            <a:r>
              <a:rPr lang="zh-CN" altLang="en-US" sz="1400" smtClean="0"/>
              <a:t>，这个表格就是密码强度提示的容器。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3</a:t>
            </a:r>
            <a:r>
              <a:rPr lang="zh-CN" altLang="en-US" sz="1400" smtClean="0"/>
              <a:t>，如果</a:t>
            </a:r>
            <a:r>
              <a:rPr lang="en-US" altLang="zh-CN" sz="1400" smtClean="0"/>
              <a:t>input</a:t>
            </a:r>
            <a:r>
              <a:rPr lang="zh-CN" altLang="en-US" sz="1400" smtClean="0"/>
              <a:t>中的内容，存在大写英文，或者存在小写英文，或者存在数字，或者存在其他字符时，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	</a:t>
            </a:r>
            <a:r>
              <a:rPr lang="zh-CN" altLang="en-US" sz="1400" smtClean="0"/>
              <a:t>记录这</a:t>
            </a:r>
            <a:r>
              <a:rPr lang="en-US" altLang="zh-CN" sz="1400" smtClean="0"/>
              <a:t>4</a:t>
            </a:r>
            <a:r>
              <a:rPr lang="zh-CN" altLang="en-US" sz="1400" smtClean="0"/>
              <a:t>种状态存在几种，比如输入的内容是“</a:t>
            </a:r>
            <a:r>
              <a:rPr lang="en-US" altLang="zh-CN" sz="1400" smtClean="0"/>
              <a:t>abc123</a:t>
            </a:r>
            <a:r>
              <a:rPr lang="zh-CN" altLang="en-US" sz="1400" smtClean="0"/>
              <a:t>”，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	</a:t>
            </a:r>
            <a:r>
              <a:rPr lang="zh-CN" altLang="en-US" sz="1400" smtClean="0"/>
              <a:t>那么我们要得到</a:t>
            </a:r>
            <a:r>
              <a:rPr lang="en-US" altLang="zh-CN" sz="1400" smtClean="0"/>
              <a:t>2</a:t>
            </a:r>
            <a:r>
              <a:rPr lang="zh-CN" altLang="en-US" sz="1400" smtClean="0"/>
              <a:t>，因为输入的“</a:t>
            </a:r>
            <a:r>
              <a:rPr lang="en-US" altLang="zh-CN" sz="1400" smtClean="0"/>
              <a:t>abc123</a:t>
            </a:r>
            <a:r>
              <a:rPr lang="zh-CN" altLang="en-US" sz="1400" smtClean="0"/>
              <a:t>”中存在小写英文和数字这两种。这个状态数，就是密码强度。</a:t>
            </a:r>
            <a:endParaRPr lang="en-US" altLang="zh-CN" sz="1400" smtClean="0"/>
          </a:p>
          <a:p>
            <a:pPr algn="l"/>
            <a:r>
              <a:rPr lang="en-US" altLang="zh-CN" sz="1400" smtClean="0"/>
              <a:t>	4</a:t>
            </a:r>
            <a:r>
              <a:rPr lang="zh-CN" altLang="en-US" sz="1400" smtClean="0"/>
              <a:t>，根据密码强度，给</a:t>
            </a:r>
            <a:r>
              <a:rPr lang="en-US" altLang="zh-CN" sz="1400" smtClean="0"/>
              <a:t>td</a:t>
            </a:r>
            <a:r>
              <a:rPr lang="zh-CN" altLang="en-US" sz="1400" smtClean="0"/>
              <a:t>做背景色的改变。比如状态数为</a:t>
            </a:r>
            <a:r>
              <a:rPr lang="en-US" altLang="zh-CN" sz="1400" smtClean="0"/>
              <a:t>2</a:t>
            </a:r>
            <a:r>
              <a:rPr lang="zh-CN" altLang="en-US" sz="1400" smtClean="0"/>
              <a:t>时，</a:t>
            </a:r>
            <a:r>
              <a:rPr lang="en-US" altLang="zh-CN" sz="1400" smtClean="0"/>
              <a:t>4</a:t>
            </a:r>
            <a:r>
              <a:rPr lang="zh-CN" altLang="en-US" sz="1400" smtClean="0"/>
              <a:t>个</a:t>
            </a:r>
            <a:r>
              <a:rPr lang="en-US" altLang="zh-CN" sz="1400" smtClean="0"/>
              <a:t>td</a:t>
            </a:r>
            <a:r>
              <a:rPr lang="zh-CN" altLang="en-US" sz="1400" smtClean="0"/>
              <a:t>只有两个</a:t>
            </a:r>
            <a:r>
              <a:rPr lang="en-US" altLang="zh-CN" sz="1400" smtClean="0"/>
              <a:t>td</a:t>
            </a:r>
            <a:r>
              <a:rPr lang="zh-CN" altLang="en-US" sz="1400" smtClean="0"/>
              <a:t>的背景色是红色的，其他是白色的。</a:t>
            </a:r>
            <a:endParaRPr lang="en-US" altLang="zh-CN" sz="1400" smtClean="0"/>
          </a:p>
          <a:p>
            <a:pPr algn="l"/>
            <a:endParaRPr lang="en-US" altLang="zh-CN" sz="1400"/>
          </a:p>
          <a:p>
            <a:pPr algn="l"/>
            <a:r>
              <a:rPr lang="zh-CN" altLang="en-US" sz="1400" smtClean="0"/>
              <a:t>求密码强度的核心思路：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1</a:t>
            </a:r>
            <a:r>
              <a:rPr lang="zh-CN" altLang="en-US" sz="1400" smtClean="0"/>
              <a:t>，先定义一个数组 </a:t>
            </a:r>
            <a:r>
              <a:rPr lang="en-US" altLang="zh-CN" sz="1400" smtClean="0"/>
              <a:t>arr</a:t>
            </a:r>
            <a:r>
              <a:rPr lang="zh-CN" altLang="en-US" sz="1400" smtClean="0"/>
              <a:t> </a:t>
            </a:r>
            <a:r>
              <a:rPr lang="en-US" altLang="zh-CN" sz="1400" smtClean="0"/>
              <a:t>= [false, false, false, false]</a:t>
            </a:r>
            <a:r>
              <a:rPr lang="zh-CN" altLang="en-US" sz="1400" smtClean="0"/>
              <a:t>，给</a:t>
            </a:r>
            <a:r>
              <a:rPr lang="en-US" altLang="zh-CN" sz="1400" smtClean="0"/>
              <a:t>4</a:t>
            </a:r>
            <a:r>
              <a:rPr lang="zh-CN" altLang="en-US" sz="1400" smtClean="0"/>
              <a:t>个成员，依次指大写、小写、数字、其他字符是否存在。默认不存在</a:t>
            </a:r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r>
              <a:rPr lang="en-US" altLang="zh-CN" sz="1400" smtClean="0"/>
              <a:t>2</a:t>
            </a:r>
            <a:r>
              <a:rPr lang="zh-CN" altLang="en-US" sz="1400" smtClean="0"/>
              <a:t>，循环输入框中每一个字符，用</a:t>
            </a:r>
            <a:r>
              <a:rPr lang="en-US" altLang="zh-CN" sz="1400" smtClean="0"/>
              <a:t>charCodeAt()</a:t>
            </a:r>
            <a:r>
              <a:rPr lang="zh-CN" altLang="en-US" sz="1400" smtClean="0"/>
              <a:t>求其每一个字符的</a:t>
            </a:r>
            <a:r>
              <a:rPr lang="en-US" altLang="zh-CN" sz="1400" smtClean="0"/>
              <a:t>unicode</a:t>
            </a:r>
            <a:r>
              <a:rPr lang="zh-CN" altLang="en-US" sz="1400" smtClean="0"/>
              <a:t>编码，如果匹配，就更新</a:t>
            </a:r>
            <a:r>
              <a:rPr lang="en-US" altLang="zh-CN" sz="1400" smtClean="0"/>
              <a:t>arr</a:t>
            </a:r>
            <a:r>
              <a:rPr lang="zh-CN" altLang="en-US" sz="1400" smtClean="0"/>
              <a:t>，最后根据</a:t>
            </a:r>
            <a:r>
              <a:rPr lang="en-US" altLang="zh-CN" sz="1400" smtClean="0"/>
              <a:t>arr</a:t>
            </a:r>
            <a:r>
              <a:rPr lang="zh-CN" altLang="en-US" sz="1400" smtClean="0"/>
              <a:t>，处理</a:t>
            </a:r>
            <a:r>
              <a:rPr lang="en-US" altLang="zh-CN" sz="1400" smtClean="0"/>
              <a:t>td</a:t>
            </a:r>
          </a:p>
          <a:p>
            <a:pPr algn="l"/>
            <a:r>
              <a:rPr lang="en-US" altLang="zh-CN" sz="1400"/>
              <a:t>		a-z</a:t>
            </a:r>
            <a:r>
              <a:rPr lang="zh-CN" altLang="en-US" sz="1400"/>
              <a:t>的编码为：</a:t>
            </a:r>
            <a:r>
              <a:rPr lang="en-US" altLang="zh-CN" sz="1400"/>
              <a:t>chr&gt;=97 &amp;&amp; chr&lt;=122</a:t>
            </a:r>
          </a:p>
          <a:p>
            <a:pPr algn="l"/>
            <a:r>
              <a:rPr lang="en-US" altLang="zh-CN" sz="1400"/>
              <a:t>		A-Z</a:t>
            </a:r>
            <a:r>
              <a:rPr lang="zh-CN" altLang="en-US" sz="1400"/>
              <a:t>的编码为：</a:t>
            </a:r>
            <a:r>
              <a:rPr lang="en-US" altLang="zh-CN" sz="1400"/>
              <a:t>chr&gt;=65 &amp;&amp; chr&lt;=90</a:t>
            </a:r>
          </a:p>
          <a:p>
            <a:pPr algn="l"/>
            <a:r>
              <a:rPr lang="en-US" altLang="zh-CN" sz="1400"/>
              <a:t>		0-9</a:t>
            </a:r>
            <a:r>
              <a:rPr lang="zh-CN" altLang="en-US" sz="1400"/>
              <a:t>的编码为：</a:t>
            </a:r>
            <a:r>
              <a:rPr lang="en-US" altLang="zh-CN" sz="1400"/>
              <a:t>chr&gt;=48 &amp;&amp; chr&lt;=57</a:t>
            </a:r>
          </a:p>
          <a:p>
            <a:pPr algn="l"/>
            <a:endParaRPr lang="en-US" altLang="zh-CN" sz="1400" smtClean="0"/>
          </a:p>
          <a:p>
            <a:pPr algn="l"/>
            <a:r>
              <a:rPr lang="en-US" altLang="zh-CN" sz="1400"/>
              <a:t>	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7104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对象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Math</a:t>
            </a:r>
            <a:r>
              <a:rPr lang="zh-CN" altLang="en-US" sz="2400" dirty="0" smtClean="0"/>
              <a:t>对象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Date</a:t>
            </a:r>
            <a:r>
              <a:rPr lang="zh-CN" altLang="en-US" dirty="0" smtClean="0"/>
              <a:t>对象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String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创建字符串的方法：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构造函数：（字符串对象）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str</a:t>
            </a:r>
            <a:r>
              <a:rPr lang="en-US" altLang="zh-CN" sz="1800" dirty="0"/>
              <a:t> = new String</a:t>
            </a:r>
            <a:r>
              <a:rPr lang="en-US" altLang="zh-CN" sz="1800" dirty="0" smtClean="0"/>
              <a:t>(</a:t>
            </a:r>
            <a:r>
              <a:rPr lang="en-US" altLang="zh-CN" sz="1800" dirty="0"/>
              <a:t>"</a:t>
            </a:r>
            <a:r>
              <a:rPr lang="zh-CN" altLang="en-US" sz="1800" dirty="0" smtClean="0"/>
              <a:t>你好啊</a:t>
            </a:r>
            <a:r>
              <a:rPr lang="en-US" altLang="zh-CN" sz="1800" dirty="0"/>
              <a:t>"</a:t>
            </a:r>
            <a:r>
              <a:rPr lang="en-US" altLang="zh-CN" sz="1800" dirty="0" smtClean="0"/>
              <a:t>);</a:t>
            </a:r>
            <a:r>
              <a:rPr lang="en-US" altLang="zh-CN" sz="1800" dirty="0"/>
              <a:t>	</a:t>
            </a:r>
            <a:r>
              <a:rPr lang="en-US" altLang="zh-CN" sz="1800" dirty="0" err="1"/>
              <a:t>typeof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str</a:t>
            </a:r>
            <a:r>
              <a:rPr lang="en-US" altLang="zh-CN" sz="1800" dirty="0" smtClean="0"/>
              <a:t>)==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"object" </a:t>
            </a:r>
            <a:r>
              <a:rPr lang="en-US" altLang="zh-CN" sz="1800" dirty="0"/>
              <a:t>	</a:t>
            </a:r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字面量：（字符串）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s = "</a:t>
            </a:r>
            <a:r>
              <a:rPr lang="zh-CN" altLang="en-US" sz="1800" dirty="0"/>
              <a:t>你好啊</a:t>
            </a:r>
            <a:r>
              <a:rPr lang="en-US" altLang="zh-CN" sz="1800" dirty="0"/>
              <a:t>";			</a:t>
            </a:r>
            <a:r>
              <a:rPr lang="en-US" altLang="zh-CN" sz="1800" dirty="0" err="1"/>
              <a:t>typeof</a:t>
            </a:r>
            <a:r>
              <a:rPr lang="en-US" altLang="zh-CN" sz="1800"/>
              <a:t>(s</a:t>
            </a:r>
            <a:r>
              <a:rPr lang="en-US" altLang="zh-CN" sz="1800" smtClean="0"/>
              <a:t>)==</a:t>
            </a:r>
            <a:r>
              <a:rPr lang="en-US" altLang="zh-CN" sz="1800"/>
              <a:t> </a:t>
            </a:r>
            <a:r>
              <a:rPr lang="en-US" altLang="zh-CN" sz="1800" smtClean="0"/>
              <a:t>"string"</a:t>
            </a:r>
            <a:endParaRPr lang="en-US" altLang="zh-CN" sz="1800" dirty="0"/>
          </a:p>
          <a:p>
            <a:pPr algn="l"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4199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String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en-US" altLang="zh-CN" sz="1800"/>
              <a:t>String</a:t>
            </a:r>
            <a:r>
              <a:rPr lang="zh-CN" altLang="en-US" sz="1800"/>
              <a:t>对象常用的</a:t>
            </a:r>
            <a:r>
              <a:rPr lang="en-US" altLang="zh-CN" sz="1800"/>
              <a:t>API</a:t>
            </a:r>
            <a:r>
              <a:rPr lang="zh-CN" altLang="en-US" sz="1800"/>
              <a:t>：</a:t>
            </a:r>
            <a:r>
              <a:rPr lang="en-US" altLang="zh-CN" sz="1800"/>
              <a:t>API</a:t>
            </a:r>
            <a:r>
              <a:rPr lang="zh-CN" altLang="en-US" sz="1800"/>
              <a:t>指应用程序编程接口，实际上就是一些提前预设好的方法。</a:t>
            </a:r>
            <a:endParaRPr lang="en-US" altLang="zh-CN" sz="1800"/>
          </a:p>
          <a:p>
            <a:pPr algn="l"/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charAt() </a:t>
            </a:r>
            <a:r>
              <a:rPr lang="zh-CN" altLang="en-US" sz="1400"/>
              <a:t>方法可返回指定位置的字符。</a:t>
            </a:r>
            <a:r>
              <a:rPr lang="en-US" altLang="zh-CN" sz="1400"/>
              <a:t>			</a:t>
            </a:r>
            <a:r>
              <a:rPr lang="en-US" altLang="zh-CN" sz="1400" smtClean="0"/>
              <a:t>	stringObject.charAt(index</a:t>
            </a:r>
            <a:r>
              <a:rPr lang="en-US" altLang="zh-CN" sz="1400"/>
              <a:t>)</a:t>
            </a:r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indexOf() </a:t>
            </a:r>
            <a:r>
              <a:rPr lang="zh-CN" altLang="en-US" sz="1400"/>
              <a:t>方法可返回某个指定的字符串值在字符串中首次出现的位置</a:t>
            </a:r>
            <a:r>
              <a:rPr lang="zh-CN" altLang="en-US" sz="1400" smtClean="0"/>
              <a:t>。</a:t>
            </a:r>
            <a:r>
              <a:rPr lang="en-US" altLang="zh-CN" sz="1400" smtClean="0"/>
              <a:t>	stringObject.indexOf(searchvalue</a:t>
            </a:r>
            <a:r>
              <a:rPr lang="en-US" altLang="zh-CN" sz="1400"/>
              <a:t>, fromindex)</a:t>
            </a:r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substring() </a:t>
            </a:r>
            <a:r>
              <a:rPr lang="zh-CN" altLang="en-US" sz="1400"/>
              <a:t>方法用于提取字符串中介于两个指定下标之间的字符。</a:t>
            </a:r>
            <a:r>
              <a:rPr lang="en-US" altLang="zh-CN" sz="1400"/>
              <a:t>	</a:t>
            </a:r>
            <a:r>
              <a:rPr lang="en-US" altLang="zh-CN" sz="1400" smtClean="0"/>
              <a:t>	stringObject.substring(start</a:t>
            </a:r>
            <a:r>
              <a:rPr lang="en-US" altLang="zh-CN" sz="1400"/>
              <a:t>, stop)</a:t>
            </a:r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slice() </a:t>
            </a:r>
            <a:r>
              <a:rPr lang="zh-CN" altLang="en-US" sz="1400"/>
              <a:t>方法可提取字符串的某个部分，并以新的字符串返回被提取的部分。</a:t>
            </a:r>
            <a:r>
              <a:rPr lang="en-US" altLang="zh-CN" sz="1400"/>
              <a:t>	stringObject.slice(start, end)</a:t>
            </a:r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split() </a:t>
            </a:r>
            <a:r>
              <a:rPr lang="zh-CN" altLang="en-US" sz="1400"/>
              <a:t>方法用于把一个字符串分割成字符串数组。</a:t>
            </a:r>
            <a:r>
              <a:rPr lang="en-US" altLang="zh-CN" sz="1400"/>
              <a:t>			stringObject.split(separator)</a:t>
            </a:r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replace() </a:t>
            </a:r>
            <a:r>
              <a:rPr lang="zh-CN" altLang="en-US" sz="1400"/>
              <a:t>方法用于在字符串中用一些字符替换另一些字符</a:t>
            </a:r>
            <a:r>
              <a:rPr lang="en-US" altLang="zh-CN" sz="1400"/>
              <a:t>	</a:t>
            </a:r>
            <a:r>
              <a:rPr lang="en-US" altLang="zh-CN" sz="1400" smtClean="0"/>
              <a:t>		stringObject.replace(regexp/substr</a:t>
            </a:r>
            <a:r>
              <a:rPr lang="en-US" altLang="zh-CN" sz="1400"/>
              <a:t>, replacement)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8656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字符集编码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en-US" altLang="zh-CN" sz="1400"/>
              <a:t>ASCII</a:t>
            </a:r>
            <a:r>
              <a:rPr lang="zh-CN" altLang="en-US" sz="1400"/>
              <a:t>码</a:t>
            </a:r>
            <a:r>
              <a:rPr lang="en-US" altLang="zh-CN" sz="1400"/>
              <a:t>(</a:t>
            </a:r>
            <a:r>
              <a:rPr lang="zh-CN" altLang="en-US" sz="1400"/>
              <a:t>美国标准信息交换代码</a:t>
            </a:r>
            <a:r>
              <a:rPr lang="en-US" altLang="zh-CN" sz="1400"/>
              <a:t>)</a:t>
            </a:r>
          </a:p>
          <a:p>
            <a:pPr algn="l"/>
            <a:r>
              <a:rPr lang="en-US" altLang="zh-CN" sz="1400"/>
              <a:t> 	</a:t>
            </a:r>
          </a:p>
          <a:p>
            <a:pPr algn="l"/>
            <a:r>
              <a:rPr lang="zh-CN" altLang="en-US" sz="1200"/>
              <a:t>主要用于显示现代英语和其他西欧语言。它是现今最通用的单字节编码系统。</a:t>
            </a:r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在计算机中，所有的数据在存储和运算时都要使用二进制数表示（因为计算机用高电平和低电平分别表示</a:t>
            </a:r>
            <a:r>
              <a:rPr lang="en-US" altLang="zh-CN" sz="1200"/>
              <a:t>1</a:t>
            </a:r>
            <a:r>
              <a:rPr lang="zh-CN" altLang="en-US" sz="1200"/>
              <a:t>和</a:t>
            </a:r>
            <a:r>
              <a:rPr lang="en-US" altLang="zh-CN" sz="1200"/>
              <a:t>0</a:t>
            </a:r>
            <a:r>
              <a:rPr lang="zh-CN" altLang="en-US" sz="1200"/>
              <a:t>），例如，像</a:t>
            </a:r>
            <a:r>
              <a:rPr lang="en-US" altLang="zh-CN" sz="1200"/>
              <a:t>a</a:t>
            </a:r>
            <a:r>
              <a:rPr lang="zh-CN" altLang="en-US" sz="1200"/>
              <a:t>、</a:t>
            </a:r>
            <a:r>
              <a:rPr lang="en-US" altLang="zh-CN" sz="1200"/>
              <a:t>b</a:t>
            </a:r>
            <a:r>
              <a:rPr lang="zh-CN" altLang="en-US" sz="1200"/>
              <a:t>、</a:t>
            </a:r>
            <a:r>
              <a:rPr lang="en-US" altLang="zh-CN" sz="1200"/>
              <a:t>c</a:t>
            </a:r>
            <a:r>
              <a:rPr lang="zh-CN" altLang="en-US" sz="1200"/>
              <a:t>、</a:t>
            </a:r>
            <a:r>
              <a:rPr lang="en-US" altLang="zh-CN" sz="1200"/>
              <a:t>d</a:t>
            </a:r>
            <a:r>
              <a:rPr lang="zh-CN" altLang="en-US" sz="1200"/>
              <a:t>这样的</a:t>
            </a:r>
            <a:r>
              <a:rPr lang="en-US" altLang="zh-CN" sz="1200"/>
              <a:t>52</a:t>
            </a:r>
            <a:r>
              <a:rPr lang="zh-CN" altLang="en-US" sz="1200"/>
              <a:t>个字母（包括大写）、以及</a:t>
            </a:r>
            <a:r>
              <a:rPr lang="en-US" altLang="zh-CN" sz="1200"/>
              <a:t>0</a:t>
            </a:r>
            <a:r>
              <a:rPr lang="zh-CN" altLang="en-US" sz="1200"/>
              <a:t>、</a:t>
            </a:r>
            <a:r>
              <a:rPr lang="en-US" altLang="zh-CN" sz="1200"/>
              <a:t>1</a:t>
            </a:r>
            <a:r>
              <a:rPr lang="zh-CN" altLang="en-US" sz="1200"/>
              <a:t>等数字还有一些常用的符号（例如*、</a:t>
            </a:r>
            <a:r>
              <a:rPr lang="en-US" altLang="zh-CN" sz="1200"/>
              <a:t>#</a:t>
            </a:r>
            <a:r>
              <a:rPr lang="zh-CN" altLang="en-US" sz="1200"/>
              <a:t>、</a:t>
            </a:r>
            <a:r>
              <a:rPr lang="en-US" altLang="zh-CN" sz="1200"/>
              <a:t>@</a:t>
            </a:r>
            <a:r>
              <a:rPr lang="zh-CN" altLang="en-US" sz="1200"/>
              <a:t>等）在计算机中存储时也要使用二进制数来表示，而具体用哪些二进制数字表示哪个符号，当然每个人都可以约定自己的一套（这就叫编码），而大家如果要想互相通信而不造成混乱，那么大家就必须使用相同的编码规则，于是美国有关的标准化组织就出台了</a:t>
            </a:r>
            <a:r>
              <a:rPr lang="en-US" altLang="zh-CN" sz="1200"/>
              <a:t>ASCII</a:t>
            </a:r>
            <a:r>
              <a:rPr lang="zh-CN" altLang="en-US" sz="1200"/>
              <a:t>编码，统一规定了上述常用符号用哪些二进制数来表示。</a:t>
            </a:r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GBK</a:t>
            </a:r>
            <a:r>
              <a:rPr lang="zh-CN" altLang="en-US" sz="1400"/>
              <a:t>全称</a:t>
            </a:r>
            <a:r>
              <a:rPr lang="en-US" altLang="zh-CN" sz="1400"/>
              <a:t>《</a:t>
            </a:r>
            <a:r>
              <a:rPr lang="zh-CN" altLang="en-US" sz="1400"/>
              <a:t>汉字内码扩展规范</a:t>
            </a:r>
            <a:r>
              <a:rPr lang="en-US" altLang="zh-CN" sz="1400"/>
              <a:t>》</a:t>
            </a:r>
          </a:p>
          <a:p>
            <a:pPr algn="l"/>
            <a:endParaRPr lang="en-US" altLang="zh-CN" sz="1400"/>
          </a:p>
          <a:p>
            <a:pPr algn="l"/>
            <a:r>
              <a:rPr lang="zh-CN" altLang="en-US" sz="1200"/>
              <a:t>共收录了</a:t>
            </a:r>
            <a:r>
              <a:rPr lang="en-US" altLang="zh-CN" sz="1200"/>
              <a:t>21003</a:t>
            </a:r>
            <a:r>
              <a:rPr lang="zh-CN" altLang="en-US" sz="1200"/>
              <a:t>个汉字，完全兼容全部中日韩汉字。</a:t>
            </a:r>
          </a:p>
          <a:p>
            <a:pPr algn="l"/>
            <a:r>
              <a:rPr lang="zh-CN" altLang="en-US" sz="1200"/>
              <a:t>所谓编码，是以固定的顺序排列字符，并以此做为记录、存贮、传递、交换的统一内部特征，这个字符排列顺序被称为</a:t>
            </a:r>
            <a:r>
              <a:rPr lang="en-US" altLang="zh-CN" sz="1200"/>
              <a:t>"</a:t>
            </a:r>
            <a:r>
              <a:rPr lang="zh-CN" altLang="en-US" sz="1200"/>
              <a:t>编码</a:t>
            </a:r>
            <a:r>
              <a:rPr lang="en-US" altLang="zh-CN" sz="1200"/>
              <a:t>"</a:t>
            </a:r>
            <a:r>
              <a:rPr lang="zh-CN" altLang="en-US" sz="1200"/>
              <a:t>。</a:t>
            </a:r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Unicode</a:t>
            </a:r>
            <a:r>
              <a:rPr lang="zh-CN" altLang="en-US" sz="1400"/>
              <a:t>（统一码、万国码、单一码）</a:t>
            </a:r>
          </a:p>
          <a:p>
            <a:pPr algn="l"/>
            <a:endParaRPr lang="zh-CN" altLang="en-US" sz="1400"/>
          </a:p>
          <a:p>
            <a:pPr algn="l"/>
            <a:r>
              <a:rPr lang="zh-CN" altLang="en-US" sz="1200"/>
              <a:t>是计算机科学领域里的一项业界标准</a:t>
            </a:r>
            <a:r>
              <a:rPr lang="en-US" altLang="zh-CN" sz="1200"/>
              <a:t>,</a:t>
            </a:r>
            <a:r>
              <a:rPr lang="zh-CN" altLang="en-US" sz="1200"/>
              <a:t>包括字符集、编码方案等。</a:t>
            </a:r>
            <a:r>
              <a:rPr lang="en-US" altLang="zh-CN" sz="1200"/>
              <a:t>Unicode </a:t>
            </a:r>
            <a:r>
              <a:rPr lang="zh-CN" altLang="en-US" sz="1200"/>
              <a:t>是为了解决传统的字符编码方案的局限而产生的，它为每种语言中的每个字符设定了统一并且唯一的二进制编码，以满足跨语言、跨平台进行文本转换、处理的要求。</a:t>
            </a:r>
          </a:p>
          <a:p>
            <a:pPr algn="l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1596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字符集编码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en-US" altLang="zh-CN" sz="1800"/>
              <a:t>charCodeAt() </a:t>
            </a:r>
            <a:r>
              <a:rPr lang="zh-CN" altLang="en-US" sz="1800"/>
              <a:t>方法可返回指定位置的字符的 </a:t>
            </a:r>
            <a:r>
              <a:rPr lang="en-US" altLang="zh-CN" sz="1800"/>
              <a:t>Unicode </a:t>
            </a:r>
            <a:r>
              <a:rPr lang="zh-CN" altLang="en-US" sz="1800"/>
              <a:t>编码。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</a:t>
            </a:r>
            <a:r>
              <a:rPr lang="zh-CN" altLang="en-US" sz="1800"/>
              <a:t>这个返回值是 </a:t>
            </a:r>
            <a:r>
              <a:rPr lang="en-US" altLang="zh-CN" sz="1800"/>
              <a:t>0 - 65535 </a:t>
            </a:r>
            <a:r>
              <a:rPr lang="zh-CN" altLang="en-US" sz="1800"/>
              <a:t>之间的整数。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stringObject.charCodeAt(index)</a:t>
            </a:r>
          </a:p>
          <a:p>
            <a:pPr algn="l"/>
            <a:r>
              <a:rPr lang="en-US" altLang="zh-CN" sz="1800"/>
              <a:t>	/*</a:t>
            </a:r>
          </a:p>
          <a:p>
            <a:pPr algn="l"/>
            <a:r>
              <a:rPr lang="en-US" altLang="zh-CN" sz="1800"/>
              <a:t>		a-z  97-122</a:t>
            </a:r>
          </a:p>
          <a:p>
            <a:pPr algn="l"/>
            <a:r>
              <a:rPr lang="en-US" altLang="zh-CN" sz="1800"/>
              <a:t>		A-Z  65-90</a:t>
            </a:r>
          </a:p>
          <a:p>
            <a:pPr algn="l"/>
            <a:r>
              <a:rPr lang="en-US" altLang="zh-CN" sz="1800"/>
              <a:t>		0-9  48-57 </a:t>
            </a:r>
          </a:p>
          <a:p>
            <a:pPr algn="l"/>
            <a:r>
              <a:rPr lang="en-US" altLang="zh-CN" sz="1800"/>
              <a:t>	*/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fromCharCode() </a:t>
            </a:r>
            <a:r>
              <a:rPr lang="zh-CN" altLang="en-US" sz="1800"/>
              <a:t>可接受一个指定的 </a:t>
            </a:r>
            <a:r>
              <a:rPr lang="en-US" altLang="zh-CN" sz="1800"/>
              <a:t>Unicode </a:t>
            </a:r>
            <a:r>
              <a:rPr lang="zh-CN" altLang="en-US" sz="1800"/>
              <a:t>值，然后返回一个字符串。</a:t>
            </a:r>
          </a:p>
          <a:p>
            <a:pPr algn="l"/>
            <a:endParaRPr lang="zh-CN" altLang="en-US" sz="1800"/>
          </a:p>
          <a:p>
            <a:pPr algn="l"/>
            <a:r>
              <a:rPr lang="en-US" altLang="zh-CN" sz="1800"/>
              <a:t>	String.fromCharCode(numX,numX,...,numX)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9507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敏感词过滤，例如留言时，程序自动过滤掉一些敏感字。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/>
              <a:t>思路：</a:t>
            </a:r>
            <a:endParaRPr lang="en-US" altLang="zh-CN" sz="1800"/>
          </a:p>
          <a:p>
            <a:pPr algn="l"/>
            <a:r>
              <a:rPr lang="en-US" altLang="zh-CN" sz="1800"/>
              <a:t>	1</a:t>
            </a:r>
            <a:r>
              <a:rPr lang="zh-CN" altLang="en-US" sz="1800"/>
              <a:t>，</a:t>
            </a:r>
            <a:r>
              <a:rPr lang="en-US" altLang="zh-CN" sz="1800"/>
              <a:t>html</a:t>
            </a:r>
            <a:r>
              <a:rPr lang="zh-CN" altLang="en-US" sz="1800"/>
              <a:t>部分，做</a:t>
            </a:r>
            <a:r>
              <a:rPr lang="en-US" altLang="zh-CN" sz="1800"/>
              <a:t>input</a:t>
            </a:r>
            <a:r>
              <a:rPr lang="zh-CN" altLang="en-US" sz="1800"/>
              <a:t>输入框，做</a:t>
            </a:r>
            <a:r>
              <a:rPr lang="en-US" altLang="zh-CN" sz="1800"/>
              <a:t>button</a:t>
            </a:r>
            <a:r>
              <a:rPr lang="zh-CN" altLang="en-US" sz="1800"/>
              <a:t>按钮，做</a:t>
            </a:r>
            <a:r>
              <a:rPr lang="en-US" altLang="zh-CN" sz="1800"/>
              <a:t>div</a:t>
            </a:r>
            <a:r>
              <a:rPr lang="zh-CN" altLang="en-US" sz="1800"/>
              <a:t>显示区域。</a:t>
            </a:r>
            <a:endParaRPr lang="en-US" altLang="zh-CN" sz="1800"/>
          </a:p>
          <a:p>
            <a:pPr algn="l"/>
            <a:r>
              <a:rPr lang="en-US" altLang="zh-CN" sz="1800"/>
              <a:t>	2</a:t>
            </a:r>
            <a:r>
              <a:rPr lang="zh-CN" altLang="en-US" sz="1800"/>
              <a:t>，当点击按钮时，取出输入框的值，用</a:t>
            </a:r>
            <a:r>
              <a:rPr lang="en-US" altLang="zh-CN" sz="1800"/>
              <a:t>str</a:t>
            </a:r>
            <a:r>
              <a:rPr lang="zh-CN" altLang="en-US" sz="1800"/>
              <a:t>表示。</a:t>
            </a:r>
            <a:endParaRPr lang="en-US" altLang="zh-CN" sz="1800"/>
          </a:p>
          <a:p>
            <a:pPr algn="l"/>
            <a:r>
              <a:rPr lang="en-US" altLang="zh-CN" sz="1800"/>
              <a:t>	3</a:t>
            </a:r>
            <a:r>
              <a:rPr lang="zh-CN" altLang="en-US" sz="1800"/>
              <a:t>，定义数组</a:t>
            </a:r>
            <a:r>
              <a:rPr lang="en-US" altLang="zh-CN" sz="1800"/>
              <a:t>arr</a:t>
            </a:r>
            <a:r>
              <a:rPr lang="zh-CN" altLang="en-US" sz="1800"/>
              <a:t>，等于敏感词，每一个元素即一个敏感词。</a:t>
            </a:r>
            <a:endParaRPr lang="en-US" altLang="zh-CN" sz="1800"/>
          </a:p>
          <a:p>
            <a:pPr algn="l"/>
            <a:r>
              <a:rPr lang="en-US" altLang="zh-CN" sz="1800"/>
              <a:t>	4</a:t>
            </a:r>
            <a:r>
              <a:rPr lang="zh-CN" altLang="en-US" sz="1800"/>
              <a:t>，循环</a:t>
            </a:r>
            <a:r>
              <a:rPr lang="en-US" altLang="zh-CN" sz="1800"/>
              <a:t>arr</a:t>
            </a:r>
            <a:r>
              <a:rPr lang="zh-CN" altLang="en-US" sz="1800"/>
              <a:t>，如果输入框的值含敏感词，则把敏感词替换为空。</a:t>
            </a:r>
            <a:endParaRPr lang="en-US" altLang="zh-CN" sz="1800"/>
          </a:p>
          <a:p>
            <a:pPr algn="l"/>
            <a:r>
              <a:rPr lang="en-US" altLang="zh-CN" sz="1800"/>
              <a:t>		indexOf</a:t>
            </a:r>
            <a:r>
              <a:rPr lang="zh-CN" altLang="en-US" sz="1800"/>
              <a:t>可以查询是否存在；</a:t>
            </a:r>
            <a:r>
              <a:rPr lang="en-US" altLang="zh-CN" sz="1800"/>
              <a:t>replace</a:t>
            </a:r>
            <a:r>
              <a:rPr lang="zh-CN" altLang="en-US" sz="1800"/>
              <a:t>可以替换内容；</a:t>
            </a:r>
            <a:endParaRPr lang="en-US" altLang="zh-CN" sz="1800"/>
          </a:p>
          <a:p>
            <a:pPr algn="l"/>
            <a:r>
              <a:rPr lang="en-US" altLang="zh-CN" sz="1800"/>
              <a:t>	5</a:t>
            </a:r>
            <a:r>
              <a:rPr lang="zh-CN" altLang="en-US" sz="1800"/>
              <a:t>，循环结束后，将</a:t>
            </a:r>
            <a:r>
              <a:rPr lang="en-US" altLang="zh-CN" sz="1800"/>
              <a:t>str</a:t>
            </a:r>
            <a:r>
              <a:rPr lang="zh-CN" altLang="en-US" sz="1800"/>
              <a:t>追加到</a:t>
            </a:r>
            <a:r>
              <a:rPr lang="en-US" altLang="zh-CN" sz="1800"/>
              <a:t>div</a:t>
            </a:r>
            <a:r>
              <a:rPr lang="zh-CN" altLang="en-US" sz="1800"/>
              <a:t>中即可。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752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Math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en-US" altLang="zh-CN" sz="1800"/>
              <a:t>abs() </a:t>
            </a:r>
            <a:r>
              <a:rPr lang="zh-CN" altLang="en-US" sz="1800"/>
              <a:t>方法可返回数的绝对值</a:t>
            </a:r>
            <a:r>
              <a:rPr lang="zh-CN" altLang="en-US" sz="1800" smtClean="0"/>
              <a:t>。</a:t>
            </a:r>
            <a:endParaRPr lang="en-US" altLang="zh-CN" sz="1800"/>
          </a:p>
          <a:p>
            <a:pPr algn="l"/>
            <a:r>
              <a:rPr lang="en-US" altLang="zh-CN" sz="1800"/>
              <a:t>ceil() </a:t>
            </a:r>
            <a:r>
              <a:rPr lang="zh-CN" altLang="en-US" sz="1800"/>
              <a:t>方法可对一个数进行上舍入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floor() </a:t>
            </a:r>
            <a:r>
              <a:rPr lang="zh-CN" altLang="en-US" sz="1800"/>
              <a:t>方法可对一个数进行下舍入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max() </a:t>
            </a:r>
            <a:r>
              <a:rPr lang="zh-CN" altLang="en-US" sz="1800"/>
              <a:t>方法可返回两个指定的数中带有较大的值的那个数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min() </a:t>
            </a:r>
            <a:r>
              <a:rPr lang="zh-CN" altLang="en-US" sz="1800"/>
              <a:t>方法可返回指定的数字中带有最低值的数字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pow() </a:t>
            </a:r>
            <a:r>
              <a:rPr lang="zh-CN" altLang="en-US" sz="1800"/>
              <a:t>方法可返回 </a:t>
            </a:r>
            <a:r>
              <a:rPr lang="en-US" altLang="zh-CN" sz="1800"/>
              <a:t>x </a:t>
            </a:r>
            <a:r>
              <a:rPr lang="zh-CN" altLang="en-US" sz="1800"/>
              <a:t>的 </a:t>
            </a:r>
            <a:r>
              <a:rPr lang="en-US" altLang="zh-CN" sz="1800"/>
              <a:t>y </a:t>
            </a:r>
            <a:r>
              <a:rPr lang="zh-CN" altLang="en-US" sz="1800"/>
              <a:t>次幂的值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random() </a:t>
            </a:r>
            <a:r>
              <a:rPr lang="zh-CN" altLang="en-US" sz="1800"/>
              <a:t>方法可返回介于 </a:t>
            </a:r>
            <a:r>
              <a:rPr lang="en-US" altLang="zh-CN" sz="1800"/>
              <a:t>0 ~ 1 </a:t>
            </a:r>
            <a:r>
              <a:rPr lang="zh-CN" altLang="en-US" sz="1800"/>
              <a:t>之间的一个随机数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round() </a:t>
            </a:r>
            <a:r>
              <a:rPr lang="zh-CN" altLang="en-US" sz="1800"/>
              <a:t>方法可把一个数字舍入为最接近的整数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sqrt() </a:t>
            </a:r>
            <a:r>
              <a:rPr lang="zh-CN" altLang="en-US" sz="1800"/>
              <a:t>方法可返回一个数的平方根。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725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smtClean="0"/>
              <a:t>Math</a:t>
            </a:r>
            <a:r>
              <a:rPr lang="zh-CN" altLang="en-US" sz="400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/>
              <a:t>练习题：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1</a:t>
            </a:r>
            <a:r>
              <a:rPr lang="zh-CN" altLang="en-US" sz="1800"/>
              <a:t>，编写一个</a:t>
            </a:r>
            <a:r>
              <a:rPr lang="en-US" altLang="zh-CN" sz="1800"/>
              <a:t>1000-9999</a:t>
            </a:r>
            <a:r>
              <a:rPr lang="zh-CN" altLang="en-US" sz="1800"/>
              <a:t>之间的随机整数。    </a:t>
            </a:r>
            <a:r>
              <a:rPr lang="en-US" altLang="zh-CN" sz="1800"/>
              <a:t>rndRange( min, max )</a:t>
            </a:r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	2</a:t>
            </a:r>
            <a:r>
              <a:rPr lang="zh-CN" altLang="en-US" sz="1800"/>
              <a:t>，编写一个随机颜色。                                    </a:t>
            </a:r>
            <a:r>
              <a:rPr lang="en-US" altLang="zh-CN" sz="1800"/>
              <a:t>rndColor()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96554755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Pages>3</Pages>
  <Words>475</Words>
  <Characters>0</Characters>
  <Application>Microsoft Macintosh PowerPoint</Application>
  <DocSecurity>0</DocSecurity>
  <PresentationFormat>宽屏</PresentationFormat>
  <Lines>0</Lines>
  <Paragraphs>182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黑体</vt:lpstr>
      <vt:lpstr>宋体</vt:lpstr>
      <vt:lpstr>Arial</vt:lpstr>
      <vt:lpstr>1_空白设计模板</vt:lpstr>
      <vt:lpstr>PowerPoint 演示文稿</vt:lpstr>
      <vt:lpstr>课程大纲</vt:lpstr>
      <vt:lpstr>String对象</vt:lpstr>
      <vt:lpstr>String对象</vt:lpstr>
      <vt:lpstr>字符集编码</vt:lpstr>
      <vt:lpstr>字符集编码</vt:lpstr>
      <vt:lpstr>练习题</vt:lpstr>
      <vt:lpstr>Math对象</vt:lpstr>
      <vt:lpstr>Math对象</vt:lpstr>
      <vt:lpstr>Math对象</vt:lpstr>
      <vt:lpstr>Date对象</vt:lpstr>
      <vt:lpstr>Date对象</vt:lpstr>
      <vt:lpstr>Date对象</vt:lpstr>
      <vt:lpstr>ECMAScript对象类型</vt:lpstr>
      <vt:lpstr>作业题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31</cp:revision>
  <dcterms:modified xsi:type="dcterms:W3CDTF">2018-04-04T05:25:20Z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